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256" r:id="rId2"/>
    <p:sldId id="292" r:id="rId3"/>
    <p:sldId id="293" r:id="rId4"/>
    <p:sldId id="282" r:id="rId5"/>
    <p:sldId id="266" r:id="rId6"/>
    <p:sldId id="283" r:id="rId7"/>
    <p:sldId id="262" r:id="rId8"/>
    <p:sldId id="258" r:id="rId9"/>
    <p:sldId id="289" r:id="rId10"/>
    <p:sldId id="269" r:id="rId11"/>
    <p:sldId id="274" r:id="rId12"/>
    <p:sldId id="275" r:id="rId13"/>
    <p:sldId id="284" r:id="rId14"/>
    <p:sldId id="290" r:id="rId15"/>
    <p:sldId id="263" r:id="rId16"/>
    <p:sldId id="277" r:id="rId17"/>
    <p:sldId id="276" r:id="rId18"/>
    <p:sldId id="285" r:id="rId19"/>
    <p:sldId id="264" r:id="rId20"/>
    <p:sldId id="267" r:id="rId21"/>
    <p:sldId id="280" r:id="rId22"/>
    <p:sldId id="286" r:id="rId23"/>
    <p:sldId id="265" r:id="rId24"/>
    <p:sldId id="271" r:id="rId25"/>
    <p:sldId id="291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2" autoAdjust="0"/>
  </p:normalViewPr>
  <p:slideViewPr>
    <p:cSldViewPr>
      <p:cViewPr varScale="1">
        <p:scale>
          <a:sx n="128" d="100"/>
          <a:sy n="128" d="100"/>
        </p:scale>
        <p:origin x="-2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099F7-E884-4ACB-918D-DB2F7BE654EB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C7F1D-3D4C-4409-B100-CC2E89CDE9E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782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4B434-C430-41AD-B08F-8A26C5B8602B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791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If can’t get at where they are going from </a:t>
            </a:r>
            <a:r>
              <a:rPr lang="en-NZ" dirty="0" err="1" smtClean="0"/>
              <a:t>thio</a:t>
            </a:r>
            <a:r>
              <a:rPr lang="en-NZ" dirty="0" smtClean="0"/>
              <a:t>-ate to </a:t>
            </a:r>
            <a:r>
              <a:rPr lang="en-NZ" dirty="0" err="1" smtClean="0"/>
              <a:t>thio-ite</a:t>
            </a:r>
            <a:r>
              <a:rPr lang="en-NZ" dirty="0" smtClean="0"/>
              <a:t>,</a:t>
            </a:r>
            <a:r>
              <a:rPr lang="en-NZ" baseline="0" dirty="0" smtClean="0"/>
              <a:t> then what about the reverse?  The 35 </a:t>
            </a:r>
            <a:r>
              <a:rPr lang="en-NZ" baseline="0" dirty="0" err="1" smtClean="0"/>
              <a:t>oC</a:t>
            </a:r>
            <a:r>
              <a:rPr lang="en-NZ" baseline="0" dirty="0" smtClean="0"/>
              <a:t> pH 2.5 Alum lake has: 1.5-4.0 ppm H2S and 280-1000 ppb As (down from 2000 ppb upstream).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7F1D-3D4C-4409-B100-CC2E89CDE9E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731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Tattooed</a:t>
            </a:r>
            <a:r>
              <a:rPr lang="en-NZ" baseline="0" dirty="0" smtClean="0"/>
              <a:t> Rock (White) and </a:t>
            </a:r>
            <a:r>
              <a:rPr lang="en-NZ" dirty="0" smtClean="0"/>
              <a:t>Fountain of the</a:t>
            </a:r>
            <a:r>
              <a:rPr lang="en-NZ" baseline="0" dirty="0" smtClean="0"/>
              <a:t> Clouded Sky (Pink)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7F1D-3D4C-4409-B100-CC2E89CDE9E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303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011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131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838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596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459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5697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292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195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295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817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678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1">
                <a:lumMod val="60000"/>
                <a:lumOff val="40000"/>
              </a:schemeClr>
            </a:gs>
            <a:gs pos="64999">
              <a:schemeClr val="accent1">
                <a:lumMod val="40000"/>
                <a:lumOff val="60000"/>
              </a:schemeClr>
            </a:gs>
            <a:gs pos="89999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816DF-DAD2-4A01-B275-89A49B1C0B97}" type="datetimeFigureOut">
              <a:rPr lang="en-NZ" smtClean="0"/>
              <a:t>26/11/2010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2328-3D3F-4097-8625-386B72DCD4D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22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NZ" sz="4800" b="1" dirty="0" err="1" smtClean="0">
                <a:solidFill>
                  <a:schemeClr val="bg1"/>
                </a:solidFill>
              </a:rPr>
              <a:t>Waiwera</a:t>
            </a:r>
            <a:r>
              <a:rPr lang="en-NZ" sz="4800" b="1" dirty="0" smtClean="0">
                <a:solidFill>
                  <a:schemeClr val="bg1"/>
                </a:solidFill>
              </a:rPr>
              <a:t> </a:t>
            </a:r>
            <a:r>
              <a:rPr lang="en-NZ" sz="4800" b="1" dirty="0" err="1" smtClean="0">
                <a:solidFill>
                  <a:schemeClr val="bg1"/>
                </a:solidFill>
              </a:rPr>
              <a:t>Aotearoa</a:t>
            </a:r>
            <a:endParaRPr lang="en-NZ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2348880"/>
            <a:ext cx="6400800" cy="936104"/>
          </a:xfrm>
        </p:spPr>
        <p:txBody>
          <a:bodyPr/>
          <a:lstStyle/>
          <a:p>
            <a:r>
              <a:rPr lang="en-NZ" b="1" dirty="0" smtClean="0">
                <a:solidFill>
                  <a:schemeClr val="bg1"/>
                </a:solidFill>
              </a:rPr>
              <a:t>Geothermal sampling at the frontier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Alum Lake</a:t>
            </a:r>
            <a:endParaRPr lang="en-NZ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388296" cy="5256584"/>
          </a:xfrm>
        </p:spPr>
        <p:txBody>
          <a:bodyPr>
            <a:normAutofit/>
          </a:bodyPr>
          <a:lstStyle/>
          <a:p>
            <a:r>
              <a:rPr lang="en-NZ" dirty="0" smtClean="0"/>
              <a:t>A sink for the As and </a:t>
            </a:r>
            <a:r>
              <a:rPr lang="en-NZ" dirty="0" err="1" smtClean="0"/>
              <a:t>Sb</a:t>
            </a:r>
            <a:r>
              <a:rPr lang="en-NZ" dirty="0" smtClean="0"/>
              <a:t> produced by Champagne Pool</a:t>
            </a:r>
          </a:p>
          <a:p>
            <a:r>
              <a:rPr lang="en-NZ" dirty="0" smtClean="0"/>
              <a:t>1.5-4.0 mg/L </a:t>
            </a:r>
            <a:r>
              <a:rPr lang="en-NZ" dirty="0" err="1" smtClean="0"/>
              <a:t>sulfide</a:t>
            </a:r>
            <a:endParaRPr lang="en-NZ" dirty="0" smtClean="0"/>
          </a:p>
          <a:p>
            <a:r>
              <a:rPr lang="en-NZ" dirty="0" smtClean="0"/>
              <a:t>pH 2.5</a:t>
            </a:r>
          </a:p>
          <a:p>
            <a:r>
              <a:rPr lang="en-NZ" dirty="0"/>
              <a:t>Active As precipitation</a:t>
            </a:r>
          </a:p>
          <a:p>
            <a:r>
              <a:rPr lang="en-NZ" dirty="0" smtClean="0"/>
              <a:t>2000 µg/L As upstream, 250 - 1000 µg/L As downstream</a:t>
            </a:r>
          </a:p>
          <a:p>
            <a:r>
              <a:rPr lang="en-NZ" dirty="0" smtClean="0"/>
              <a:t>Similar phenomenon observed for </a:t>
            </a:r>
            <a:r>
              <a:rPr lang="en-NZ" dirty="0" err="1" smtClean="0"/>
              <a:t>Sb</a:t>
            </a:r>
            <a:endParaRPr lang="en-NZ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4231242" cy="31700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530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What I plan to do: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712968" cy="2260847"/>
          </a:xfrm>
        </p:spPr>
        <p:txBody>
          <a:bodyPr>
            <a:normAutofit/>
          </a:bodyPr>
          <a:lstStyle/>
          <a:p>
            <a:r>
              <a:rPr lang="en-NZ" dirty="0" smtClean="0"/>
              <a:t>Collect some samples from Champagne Pool itself (any and all parameters possible, time series)</a:t>
            </a:r>
          </a:p>
          <a:p>
            <a:r>
              <a:rPr lang="en-NZ" dirty="0" smtClean="0"/>
              <a:t>In addition, sample at the end of the sinter terrace.</a:t>
            </a:r>
          </a:p>
          <a:p>
            <a:r>
              <a:rPr lang="en-NZ" dirty="0" smtClean="0"/>
              <a:t>Collect some samples from Alum Lake – </a:t>
            </a:r>
            <a:r>
              <a:rPr lang="en-NZ" dirty="0" err="1" smtClean="0"/>
              <a:t>thio-arsenites</a:t>
            </a:r>
            <a:r>
              <a:rPr lang="en-NZ" dirty="0" smtClean="0"/>
              <a:t>??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12976"/>
            <a:ext cx="4608512" cy="3456384"/>
          </a:xfrm>
        </p:spPr>
      </p:pic>
    </p:spTree>
    <p:extLst>
      <p:ext uri="{BB962C8B-B14F-4D97-AF65-F5344CB8AC3E}">
        <p14:creationId xmlns:p14="http://schemas.microsoft.com/office/powerpoint/2010/main" val="15761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b="1" dirty="0" smtClean="0"/>
              <a:t>What could be done?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/>
          <a:p>
            <a:r>
              <a:rPr lang="en-NZ" dirty="0" smtClean="0"/>
              <a:t>Known populations of bacteria and algae in the discharge.  May also have things swimming about in Champagne Pool itself.</a:t>
            </a:r>
          </a:p>
          <a:p>
            <a:r>
              <a:rPr lang="en-NZ" dirty="0" smtClean="0"/>
              <a:t>Depth study of Champagne Pool?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4320712" cy="3240534"/>
          </a:xfr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706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777638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Waimangu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3429000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</a:t>
            </a:r>
            <a:r>
              <a:rPr lang="en-NZ" b="1" dirty="0" smtClean="0">
                <a:solidFill>
                  <a:schemeClr val="bg1"/>
                </a:solidFill>
              </a:rPr>
              <a:t>-o-</a:t>
            </a:r>
            <a:r>
              <a:rPr lang="en-NZ" b="1" dirty="0" err="1" smtClean="0">
                <a:solidFill>
                  <a:schemeClr val="bg1"/>
                </a:solidFill>
              </a:rPr>
              <a:t>Tapu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47" y="2780928"/>
            <a:ext cx="100811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Waikite</a:t>
            </a:r>
            <a:r>
              <a:rPr lang="en-NZ" b="1" dirty="0" smtClean="0">
                <a:solidFill>
                  <a:schemeClr val="bg1"/>
                </a:solidFill>
              </a:rPr>
              <a:t> 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8902" y="5229200"/>
            <a:ext cx="172819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Orakei-Korako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" y="0"/>
            <a:ext cx="8229600" cy="1143000"/>
          </a:xfrm>
        </p:spPr>
        <p:txBody>
          <a:bodyPr/>
          <a:lstStyle/>
          <a:p>
            <a:pPr algn="l"/>
            <a:r>
              <a:rPr lang="en-NZ" dirty="0"/>
              <a:t>Ō-</a:t>
            </a:r>
            <a:r>
              <a:rPr lang="en-NZ" dirty="0" err="1"/>
              <a:t>tū</a:t>
            </a:r>
            <a:r>
              <a:rPr lang="en-NZ" dirty="0"/>
              <a:t>-</a:t>
            </a:r>
            <a:r>
              <a:rPr lang="en-NZ" dirty="0" err="1"/>
              <a:t>kapua-rangi</a:t>
            </a:r>
            <a:r>
              <a:rPr lang="en-NZ" dirty="0"/>
              <a:t> and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Tarata</a:t>
            </a:r>
            <a:endParaRPr lang="en-N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85975"/>
            <a:ext cx="47625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7884"/>
            <a:ext cx="3312368" cy="25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0988"/>
            <a:ext cx="33337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3697092" y="942263"/>
            <a:ext cx="4299270" cy="3782881"/>
            <a:chOff x="3697092" y="832067"/>
            <a:chExt cx="4299270" cy="3782881"/>
          </a:xfrm>
        </p:grpSpPr>
        <p:cxnSp>
          <p:nvCxnSpPr>
            <p:cNvPr id="30" name="Straight Connector 29"/>
            <p:cNvCxnSpPr>
              <a:stCxn id="62" idx="0"/>
            </p:cNvCxnSpPr>
            <p:nvPr/>
          </p:nvCxnSpPr>
          <p:spPr>
            <a:xfrm flipV="1">
              <a:off x="3805104" y="832067"/>
              <a:ext cx="1352950" cy="312500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499992" y="4173661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7" name="Straight Connector 46"/>
            <p:cNvCxnSpPr>
              <a:stCxn id="33" idx="4"/>
            </p:cNvCxnSpPr>
            <p:nvPr/>
          </p:nvCxnSpPr>
          <p:spPr>
            <a:xfrm>
              <a:off x="4608004" y="4389685"/>
              <a:ext cx="550050" cy="225263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054" y="832067"/>
              <a:ext cx="2838308" cy="3782881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sp>
          <p:nvSpPr>
            <p:cNvPr id="62" name="Oval 61"/>
            <p:cNvSpPr/>
            <p:nvPr/>
          </p:nvSpPr>
          <p:spPr>
            <a:xfrm>
              <a:off x="3697092" y="3957073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68" name="Straight Connector 67"/>
            <p:cNvCxnSpPr>
              <a:stCxn id="62" idx="4"/>
              <a:endCxn id="33" idx="3"/>
            </p:cNvCxnSpPr>
            <p:nvPr/>
          </p:nvCxnSpPr>
          <p:spPr>
            <a:xfrm>
              <a:off x="3805104" y="4173097"/>
              <a:ext cx="726524" cy="184952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938168" y="1119125"/>
            <a:ext cx="3194202" cy="4470115"/>
            <a:chOff x="2938168" y="999952"/>
            <a:chExt cx="3194202" cy="4470115"/>
          </a:xfrm>
        </p:grpSpPr>
        <p:sp>
          <p:nvSpPr>
            <p:cNvPr id="45" name="Oval 44"/>
            <p:cNvSpPr/>
            <p:nvPr/>
          </p:nvSpPr>
          <p:spPr>
            <a:xfrm>
              <a:off x="2938168" y="5254043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50" name="Straight Connector 49"/>
            <p:cNvCxnSpPr>
              <a:stCxn id="45" idx="5"/>
            </p:cNvCxnSpPr>
            <p:nvPr/>
          </p:nvCxnSpPr>
          <p:spPr>
            <a:xfrm flipV="1">
              <a:off x="3122556" y="4494094"/>
              <a:ext cx="3009814" cy="944337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0"/>
            </p:cNvCxnSpPr>
            <p:nvPr/>
          </p:nvCxnSpPr>
          <p:spPr>
            <a:xfrm flipV="1">
              <a:off x="3046180" y="4494094"/>
              <a:ext cx="464524" cy="75994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704" y="999952"/>
              <a:ext cx="2621666" cy="3494142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1475656" y="1088740"/>
            <a:ext cx="3936437" cy="4500500"/>
            <a:chOff x="1475656" y="980728"/>
            <a:chExt cx="3936437" cy="45005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980728"/>
              <a:ext cx="3936437" cy="2952328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31" name="Straight Connector 30"/>
            <p:cNvCxnSpPr>
              <a:stCxn id="34" idx="6"/>
            </p:cNvCxnSpPr>
            <p:nvPr/>
          </p:nvCxnSpPr>
          <p:spPr>
            <a:xfrm flipV="1">
              <a:off x="1907704" y="3933056"/>
              <a:ext cx="3504389" cy="1440160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34" idx="1"/>
            </p:cNvCxnSpPr>
            <p:nvPr/>
          </p:nvCxnSpPr>
          <p:spPr>
            <a:xfrm flipH="1" flipV="1">
              <a:off x="1475656" y="3933056"/>
              <a:ext cx="247660" cy="1363784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1691680" y="5265204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544" y="1163999"/>
            <a:ext cx="3265553" cy="4785281"/>
            <a:chOff x="539551" y="1091991"/>
            <a:chExt cx="3265553" cy="4785281"/>
          </a:xfrm>
        </p:grpSpPr>
        <p:sp>
          <p:nvSpPr>
            <p:cNvPr id="6" name="Oval 5"/>
            <p:cNvSpPr/>
            <p:nvPr/>
          </p:nvSpPr>
          <p:spPr>
            <a:xfrm>
              <a:off x="539551" y="5373216"/>
              <a:ext cx="576065" cy="50405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8" name="Straight Connector 7"/>
            <p:cNvCxnSpPr>
              <a:endCxn id="6" idx="1"/>
            </p:cNvCxnSpPr>
            <p:nvPr/>
          </p:nvCxnSpPr>
          <p:spPr>
            <a:xfrm>
              <a:off x="539551" y="3541156"/>
              <a:ext cx="84363" cy="1905877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6"/>
            </p:cNvCxnSpPr>
            <p:nvPr/>
          </p:nvCxnSpPr>
          <p:spPr>
            <a:xfrm flipV="1">
              <a:off x="1115616" y="3541156"/>
              <a:ext cx="2689488" cy="2084088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1" y="1091991"/>
              <a:ext cx="3265553" cy="2449165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1115616" y="3718292"/>
            <a:ext cx="5481279" cy="2663036"/>
            <a:chOff x="1115616" y="3685540"/>
            <a:chExt cx="5481279" cy="2663036"/>
          </a:xfrm>
        </p:grpSpPr>
        <p:sp>
          <p:nvSpPr>
            <p:cNvPr id="11" name="Oval 10"/>
            <p:cNvSpPr/>
            <p:nvPr/>
          </p:nvSpPr>
          <p:spPr>
            <a:xfrm>
              <a:off x="1115616" y="5409220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180" y="3685540"/>
              <a:ext cx="3550715" cy="2663036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20" name="Straight Connector 19"/>
            <p:cNvCxnSpPr>
              <a:stCxn id="11" idx="7"/>
            </p:cNvCxnSpPr>
            <p:nvPr/>
          </p:nvCxnSpPr>
          <p:spPr>
            <a:xfrm flipV="1">
              <a:off x="1300004" y="3685540"/>
              <a:ext cx="1746177" cy="175531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1" idx="5"/>
            </p:cNvCxnSpPr>
            <p:nvPr/>
          </p:nvCxnSpPr>
          <p:spPr>
            <a:xfrm>
              <a:off x="1300004" y="5593608"/>
              <a:ext cx="1746177" cy="754968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r"/>
            <a:r>
              <a:rPr lang="en-NZ" b="1" dirty="0" err="1" smtClean="0">
                <a:solidFill>
                  <a:schemeClr val="bg1"/>
                </a:solidFill>
              </a:rPr>
              <a:t>Waimangu</a:t>
            </a:r>
            <a:endParaRPr lang="en-NZ" b="1" dirty="0">
              <a:solidFill>
                <a:schemeClr val="bg1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500513" y="1041839"/>
            <a:ext cx="5479387" cy="3034984"/>
            <a:chOff x="1500513" y="1041839"/>
            <a:chExt cx="5479387" cy="3034984"/>
          </a:xfrm>
        </p:grpSpPr>
        <p:sp>
          <p:nvSpPr>
            <p:cNvPr id="46" name="Oval 45"/>
            <p:cNvSpPr/>
            <p:nvPr/>
          </p:nvSpPr>
          <p:spPr>
            <a:xfrm>
              <a:off x="6763876" y="2000114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8" name="Straight Connector 47"/>
            <p:cNvCxnSpPr>
              <a:endCxn id="46" idx="1"/>
            </p:cNvCxnSpPr>
            <p:nvPr/>
          </p:nvCxnSpPr>
          <p:spPr>
            <a:xfrm>
              <a:off x="5547158" y="1041839"/>
              <a:ext cx="1248354" cy="989911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46" idx="3"/>
            </p:cNvCxnSpPr>
            <p:nvPr/>
          </p:nvCxnSpPr>
          <p:spPr>
            <a:xfrm flipV="1">
              <a:off x="5547158" y="2184502"/>
              <a:ext cx="1248354" cy="1880583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513" y="1041839"/>
              <a:ext cx="4046645" cy="3034984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85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Lake </a:t>
            </a:r>
            <a:r>
              <a:rPr lang="en-NZ" b="1" dirty="0" err="1" smtClean="0"/>
              <a:t>Rotomahana</a:t>
            </a:r>
            <a:endParaRPr lang="en-NZ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>
            <a:normAutofit fontScale="92500" lnSpcReduction="10000"/>
          </a:bodyPr>
          <a:lstStyle/>
          <a:p>
            <a:r>
              <a:rPr lang="en-NZ" dirty="0" smtClean="0"/>
              <a:t>Research project to map the lake begins in January</a:t>
            </a:r>
          </a:p>
          <a:p>
            <a:r>
              <a:rPr lang="en-NZ" dirty="0" smtClean="0"/>
              <a:t>Lake known to have geothermal inputs at bottom, and even at the surface, As concentrations are </a:t>
            </a:r>
            <a:r>
              <a:rPr lang="en-NZ" baseline="-8000" dirty="0" smtClean="0"/>
              <a:t>~</a:t>
            </a:r>
            <a:r>
              <a:rPr lang="en-NZ" dirty="0" smtClean="0"/>
              <a:t>500 µg/L</a:t>
            </a:r>
          </a:p>
          <a:p>
            <a:r>
              <a:rPr lang="en-NZ" dirty="0" smtClean="0"/>
              <a:t>Very likely the lake stratifies – do we get “weird” As species at the bottom?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76594"/>
            <a:ext cx="3816424" cy="5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What I plan to do: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 smtClean="0"/>
              <a:t>Some interesting pools, some with short drainage channels in this system.  Little known about chemistry, so plan to sample them</a:t>
            </a:r>
          </a:p>
          <a:p>
            <a:r>
              <a:rPr lang="en-NZ" dirty="0" smtClean="0"/>
              <a:t>Algae: plentiful and have high As contents – particles or accumulation?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4" y="1052736"/>
            <a:ext cx="4119804" cy="54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777638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Waimangu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3450969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</a:t>
            </a:r>
            <a:r>
              <a:rPr lang="en-NZ" b="1" dirty="0" smtClean="0">
                <a:solidFill>
                  <a:schemeClr val="bg1"/>
                </a:solidFill>
              </a:rPr>
              <a:t>-o-</a:t>
            </a:r>
            <a:r>
              <a:rPr lang="en-NZ" b="1" dirty="0" err="1" smtClean="0">
                <a:solidFill>
                  <a:schemeClr val="bg1"/>
                </a:solidFill>
              </a:rPr>
              <a:t>Tapu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2852936"/>
            <a:ext cx="100811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Waikite</a:t>
            </a:r>
            <a:r>
              <a:rPr lang="en-NZ" b="1" dirty="0" smtClean="0">
                <a:solidFill>
                  <a:schemeClr val="bg1"/>
                </a:solidFill>
              </a:rPr>
              <a:t> 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8902" y="5301208"/>
            <a:ext cx="172819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Orakei-Korako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" y="0"/>
            <a:ext cx="8229600" cy="1143000"/>
          </a:xfrm>
        </p:spPr>
        <p:txBody>
          <a:bodyPr/>
          <a:lstStyle/>
          <a:p>
            <a:pPr algn="l"/>
            <a:r>
              <a:rPr lang="en-NZ" b="1" dirty="0" err="1" smtClean="0">
                <a:solidFill>
                  <a:schemeClr val="bg1"/>
                </a:solidFill>
              </a:rPr>
              <a:t>Waikite</a:t>
            </a:r>
            <a:r>
              <a:rPr lang="en-NZ" b="1" dirty="0" smtClean="0">
                <a:solidFill>
                  <a:schemeClr val="bg1"/>
                </a:solidFill>
              </a:rPr>
              <a:t> Valley</a:t>
            </a:r>
            <a:endParaRPr lang="en-NZ" b="1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810006" y="879839"/>
            <a:ext cx="7027419" cy="2549161"/>
            <a:chOff x="1810006" y="879839"/>
            <a:chExt cx="7027419" cy="2549161"/>
          </a:xfrm>
        </p:grpSpPr>
        <p:grpSp>
          <p:nvGrpSpPr>
            <p:cNvPr id="30" name="Group 29"/>
            <p:cNvGrpSpPr/>
            <p:nvPr/>
          </p:nvGrpSpPr>
          <p:grpSpPr>
            <a:xfrm>
              <a:off x="1810006" y="879839"/>
              <a:ext cx="7027419" cy="2441149"/>
              <a:chOff x="1810006" y="879839"/>
              <a:chExt cx="7027419" cy="244114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0006" y="879839"/>
                <a:ext cx="7027419" cy="1781599"/>
              </a:xfrm>
              <a:prstGeom prst="rect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</p:pic>
          <p:cxnSp>
            <p:nvCxnSpPr>
              <p:cNvPr id="22" name="Straight Connector 21"/>
              <p:cNvCxnSpPr>
                <a:endCxn id="6" idx="2"/>
              </p:cNvCxnSpPr>
              <p:nvPr/>
            </p:nvCxnSpPr>
            <p:spPr>
              <a:xfrm>
                <a:off x="1810006" y="2661438"/>
                <a:ext cx="3194042" cy="659550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6" idx="6"/>
              </p:cNvCxnSpPr>
              <p:nvPr/>
            </p:nvCxnSpPr>
            <p:spPr>
              <a:xfrm flipV="1">
                <a:off x="5220072" y="2661438"/>
                <a:ext cx="3617353" cy="659550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5004048" y="3212976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7544" y="980728"/>
            <a:ext cx="5112568" cy="2537512"/>
            <a:chOff x="395536" y="1044054"/>
            <a:chExt cx="5112568" cy="2537512"/>
          </a:xfrm>
        </p:grpSpPr>
        <p:sp>
          <p:nvSpPr>
            <p:cNvPr id="3" name="Oval 2"/>
            <p:cNvSpPr/>
            <p:nvPr/>
          </p:nvSpPr>
          <p:spPr>
            <a:xfrm>
              <a:off x="5292080" y="1988840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5536" y="1044054"/>
              <a:ext cx="4928180" cy="2537512"/>
              <a:chOff x="395536" y="1044054"/>
              <a:chExt cx="4928180" cy="253751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1044054"/>
                <a:ext cx="3384376" cy="2537512"/>
              </a:xfrm>
              <a:prstGeom prst="rect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</p:pic>
          <p:cxnSp>
            <p:nvCxnSpPr>
              <p:cNvPr id="10" name="Straight Connector 9"/>
              <p:cNvCxnSpPr>
                <a:endCxn id="3" idx="3"/>
              </p:cNvCxnSpPr>
              <p:nvPr/>
            </p:nvCxnSpPr>
            <p:spPr>
              <a:xfrm flipV="1">
                <a:off x="3779912" y="2173228"/>
                <a:ext cx="1543804" cy="1408338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3" idx="1"/>
              </p:cNvCxnSpPr>
              <p:nvPr/>
            </p:nvCxnSpPr>
            <p:spPr>
              <a:xfrm>
                <a:off x="3779912" y="1044054"/>
                <a:ext cx="1543804" cy="976422"/>
              </a:xfrm>
              <a:prstGeom prst="line">
                <a:avLst/>
              </a:prstGeom>
              <a:ln w="190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/>
          <p:cNvGrpSpPr/>
          <p:nvPr/>
        </p:nvGrpSpPr>
        <p:grpSpPr>
          <a:xfrm>
            <a:off x="1483924" y="3185263"/>
            <a:ext cx="6135780" cy="3202809"/>
            <a:chOff x="1483924" y="3185263"/>
            <a:chExt cx="6135780" cy="3202809"/>
          </a:xfrm>
        </p:grpSpPr>
        <p:sp>
          <p:nvSpPr>
            <p:cNvPr id="7" name="Oval 6"/>
            <p:cNvSpPr/>
            <p:nvPr/>
          </p:nvSpPr>
          <p:spPr>
            <a:xfrm>
              <a:off x="4572000" y="3185263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924" y="4365104"/>
              <a:ext cx="6135780" cy="2022968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39" name="Straight Connector 38"/>
            <p:cNvCxnSpPr>
              <a:endCxn id="7" idx="2"/>
            </p:cNvCxnSpPr>
            <p:nvPr/>
          </p:nvCxnSpPr>
          <p:spPr>
            <a:xfrm flipV="1">
              <a:off x="1483924" y="3293275"/>
              <a:ext cx="3088076" cy="107182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7" idx="6"/>
            </p:cNvCxnSpPr>
            <p:nvPr/>
          </p:nvCxnSpPr>
          <p:spPr>
            <a:xfrm>
              <a:off x="4788024" y="3293275"/>
              <a:ext cx="2831680" cy="107182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2659" y="1276985"/>
            <a:ext cx="8654766" cy="2800087"/>
            <a:chOff x="182659" y="1204977"/>
            <a:chExt cx="8654766" cy="2800087"/>
          </a:xfrm>
        </p:grpSpPr>
        <p:sp>
          <p:nvSpPr>
            <p:cNvPr id="8" name="Oval 7"/>
            <p:cNvSpPr/>
            <p:nvPr/>
          </p:nvSpPr>
          <p:spPr>
            <a:xfrm>
              <a:off x="4355976" y="3789040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59" y="1204977"/>
              <a:ext cx="8644103" cy="1980286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48" name="Straight Connector 47"/>
            <p:cNvCxnSpPr/>
            <p:nvPr/>
          </p:nvCxnSpPr>
          <p:spPr>
            <a:xfrm>
              <a:off x="182659" y="3185263"/>
              <a:ext cx="4173317" cy="711790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8" idx="6"/>
            </p:cNvCxnSpPr>
            <p:nvPr/>
          </p:nvCxnSpPr>
          <p:spPr>
            <a:xfrm flipV="1">
              <a:off x="4572000" y="3185263"/>
              <a:ext cx="4265425" cy="71178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6804248" y="1556792"/>
            <a:ext cx="216024" cy="216024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37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9016193" cy="620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716016" y="1360540"/>
            <a:ext cx="2124236" cy="1075484"/>
            <a:chOff x="4716016" y="1360540"/>
            <a:chExt cx="2124236" cy="1075484"/>
          </a:xfrm>
        </p:grpSpPr>
        <p:sp>
          <p:nvSpPr>
            <p:cNvPr id="20" name="TextBox 19"/>
            <p:cNvSpPr txBox="1"/>
            <p:nvPr/>
          </p:nvSpPr>
          <p:spPr>
            <a:xfrm>
              <a:off x="5400092" y="1360540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Volcanology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Elbow Connector 13"/>
            <p:cNvCxnSpPr>
              <a:stCxn id="20" idx="1"/>
            </p:cNvCxnSpPr>
            <p:nvPr/>
          </p:nvCxnSpPr>
          <p:spPr>
            <a:xfrm rot="10800000" flipV="1">
              <a:off x="4716016" y="1545205"/>
              <a:ext cx="684076" cy="890819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094058" y="2940206"/>
            <a:ext cx="2250250" cy="576398"/>
            <a:chOff x="5094058" y="2940206"/>
            <a:chExt cx="2250250" cy="576398"/>
          </a:xfrm>
        </p:grpSpPr>
        <p:sp>
          <p:nvSpPr>
            <p:cNvPr id="17" name="TextBox 16"/>
            <p:cNvSpPr txBox="1"/>
            <p:nvPr/>
          </p:nvSpPr>
          <p:spPr>
            <a:xfrm>
              <a:off x="5400092" y="314727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Plate Tectonics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Elbow Connector 26"/>
            <p:cNvCxnSpPr>
              <a:stCxn id="17" idx="0"/>
            </p:cNvCxnSpPr>
            <p:nvPr/>
          </p:nvCxnSpPr>
          <p:spPr>
            <a:xfrm rot="16200000" flipV="1">
              <a:off x="5629596" y="2404668"/>
              <a:ext cx="207066" cy="1278142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824786" y="2737533"/>
            <a:ext cx="2031690" cy="1123517"/>
            <a:chOff x="6824786" y="2737533"/>
            <a:chExt cx="2031690" cy="1123517"/>
          </a:xfrm>
        </p:grpSpPr>
        <p:sp>
          <p:nvSpPr>
            <p:cNvPr id="15" name="TextBox 14"/>
            <p:cNvSpPr txBox="1"/>
            <p:nvPr/>
          </p:nvSpPr>
          <p:spPr>
            <a:xfrm>
              <a:off x="6840252" y="273753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Marine Research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Elbow Connector 31"/>
            <p:cNvCxnSpPr>
              <a:stCxn id="15" idx="2"/>
            </p:cNvCxnSpPr>
            <p:nvPr/>
          </p:nvCxnSpPr>
          <p:spPr>
            <a:xfrm rot="5400000">
              <a:off x="6959483" y="2972168"/>
              <a:ext cx="754185" cy="1023579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788026" y="2026958"/>
            <a:ext cx="2036759" cy="461665"/>
            <a:chOff x="4788026" y="2026958"/>
            <a:chExt cx="2036759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5384625" y="202695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Geothermal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Elbow Connector 34"/>
            <p:cNvCxnSpPr>
              <a:stCxn id="13" idx="2"/>
            </p:cNvCxnSpPr>
            <p:nvPr/>
          </p:nvCxnSpPr>
          <p:spPr>
            <a:xfrm rot="5400000">
              <a:off x="5400200" y="1784117"/>
              <a:ext cx="92332" cy="1316679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347865" y="4105296"/>
            <a:ext cx="2228126" cy="531170"/>
            <a:chOff x="3347865" y="4105296"/>
            <a:chExt cx="2228126" cy="531170"/>
          </a:xfrm>
        </p:grpSpPr>
        <p:sp>
          <p:nvSpPr>
            <p:cNvPr id="21" name="TextBox 20"/>
            <p:cNvSpPr txBox="1"/>
            <p:nvPr/>
          </p:nvSpPr>
          <p:spPr>
            <a:xfrm>
              <a:off x="4135831" y="426713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Limnology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Elbow Connector 37"/>
            <p:cNvCxnSpPr>
              <a:stCxn id="21" idx="1"/>
            </p:cNvCxnSpPr>
            <p:nvPr/>
          </p:nvCxnSpPr>
          <p:spPr>
            <a:xfrm rot="10800000">
              <a:off x="3347865" y="4105296"/>
              <a:ext cx="787966" cy="346504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103831" y="3501592"/>
            <a:ext cx="2144657" cy="687626"/>
            <a:chOff x="4103831" y="3501592"/>
            <a:chExt cx="2144657" cy="687626"/>
          </a:xfrm>
        </p:grpSpPr>
        <p:sp>
          <p:nvSpPr>
            <p:cNvPr id="16" name="TextBox 15"/>
            <p:cNvSpPr txBox="1"/>
            <p:nvPr/>
          </p:nvSpPr>
          <p:spPr>
            <a:xfrm>
              <a:off x="4427985" y="3819886"/>
              <a:ext cx="1820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Geomorphology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Elbow Connector 47"/>
            <p:cNvCxnSpPr>
              <a:stCxn id="16" idx="0"/>
            </p:cNvCxnSpPr>
            <p:nvPr/>
          </p:nvCxnSpPr>
          <p:spPr>
            <a:xfrm rot="16200000" flipV="1">
              <a:off x="4561887" y="3043536"/>
              <a:ext cx="318294" cy="1234406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022145" y="2303957"/>
            <a:ext cx="2390340" cy="407744"/>
            <a:chOff x="2022145" y="2303957"/>
            <a:chExt cx="2390340" cy="407744"/>
          </a:xfrm>
        </p:grpSpPr>
        <p:sp>
          <p:nvSpPr>
            <p:cNvPr id="22" name="TextBox 21"/>
            <p:cNvSpPr txBox="1"/>
            <p:nvPr/>
          </p:nvSpPr>
          <p:spPr>
            <a:xfrm>
              <a:off x="2022145" y="2303957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Soil Science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57" name="Elbow Connector 56"/>
            <p:cNvCxnSpPr/>
            <p:nvPr/>
          </p:nvCxnSpPr>
          <p:spPr>
            <a:xfrm>
              <a:off x="3368251" y="2527035"/>
              <a:ext cx="1044234" cy="184666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29410" y="3205480"/>
            <a:ext cx="2919894" cy="401482"/>
            <a:chOff x="629410" y="3205480"/>
            <a:chExt cx="2919894" cy="401482"/>
          </a:xfrm>
        </p:grpSpPr>
        <p:sp>
          <p:nvSpPr>
            <p:cNvPr id="18" name="TextBox 17"/>
            <p:cNvSpPr txBox="1"/>
            <p:nvPr/>
          </p:nvSpPr>
          <p:spPr>
            <a:xfrm>
              <a:off x="629410" y="3205480"/>
              <a:ext cx="2595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Terrestrial Conservation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60" name="Elbow Connector 59"/>
            <p:cNvCxnSpPr>
              <a:stCxn id="18" idx="2"/>
            </p:cNvCxnSpPr>
            <p:nvPr/>
          </p:nvCxnSpPr>
          <p:spPr>
            <a:xfrm rot="16200000" flipH="1">
              <a:off x="2722199" y="2779857"/>
              <a:ext cx="32150" cy="1622060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115616" y="3724888"/>
            <a:ext cx="1813058" cy="646331"/>
            <a:chOff x="1115616" y="3724888"/>
            <a:chExt cx="1813058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1115616" y="3724888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Evolutionary Biology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63" name="Elbow Connector 62"/>
            <p:cNvCxnSpPr>
              <a:stCxn id="19" idx="3"/>
            </p:cNvCxnSpPr>
            <p:nvPr/>
          </p:nvCxnSpPr>
          <p:spPr>
            <a:xfrm>
              <a:off x="2555776" y="4048054"/>
              <a:ext cx="372898" cy="219080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569104" y="1021378"/>
            <a:ext cx="2319140" cy="430830"/>
            <a:chOff x="1569104" y="1021378"/>
            <a:chExt cx="2319140" cy="430830"/>
          </a:xfrm>
        </p:grpSpPr>
        <p:sp>
          <p:nvSpPr>
            <p:cNvPr id="70" name="TextBox 69"/>
            <p:cNvSpPr txBox="1"/>
            <p:nvPr/>
          </p:nvSpPr>
          <p:spPr>
            <a:xfrm>
              <a:off x="1569104" y="1021378"/>
              <a:ext cx="1836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Coastal Processes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72" name="Elbow Connector 71"/>
            <p:cNvCxnSpPr>
              <a:stCxn id="70" idx="2"/>
            </p:cNvCxnSpPr>
            <p:nvPr/>
          </p:nvCxnSpPr>
          <p:spPr>
            <a:xfrm rot="16200000" flipH="1">
              <a:off x="3156946" y="720910"/>
              <a:ext cx="61499" cy="1401097"/>
            </a:xfrm>
            <a:prstGeom prst="bentConnector2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427985" y="481687"/>
            <a:ext cx="2431678" cy="878852"/>
            <a:chOff x="4427985" y="481687"/>
            <a:chExt cx="2431678" cy="878852"/>
          </a:xfrm>
        </p:grpSpPr>
        <p:sp>
          <p:nvSpPr>
            <p:cNvPr id="71" name="TextBox 70"/>
            <p:cNvSpPr txBox="1"/>
            <p:nvPr/>
          </p:nvSpPr>
          <p:spPr>
            <a:xfrm>
              <a:off x="5419503" y="481687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Marine Conservation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73" name="Elbow Connector 72"/>
            <p:cNvCxnSpPr>
              <a:stCxn id="71" idx="1"/>
            </p:cNvCxnSpPr>
            <p:nvPr/>
          </p:nvCxnSpPr>
          <p:spPr>
            <a:xfrm rot="10800000" flipV="1">
              <a:off x="4427985" y="804852"/>
              <a:ext cx="991518" cy="555687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939828" y="5442874"/>
            <a:ext cx="3201560" cy="506406"/>
            <a:chOff x="2939828" y="5442874"/>
            <a:chExt cx="3201560" cy="506406"/>
          </a:xfrm>
        </p:grpSpPr>
        <p:sp>
          <p:nvSpPr>
            <p:cNvPr id="69" name="TextBox 68"/>
            <p:cNvSpPr txBox="1"/>
            <p:nvPr/>
          </p:nvSpPr>
          <p:spPr>
            <a:xfrm>
              <a:off x="3706100" y="5442874"/>
              <a:ext cx="2435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Sub-Antarctic Research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78" name="Elbow Connector 77"/>
            <p:cNvCxnSpPr>
              <a:stCxn id="69" idx="1"/>
            </p:cNvCxnSpPr>
            <p:nvPr/>
          </p:nvCxnSpPr>
          <p:spPr>
            <a:xfrm rot="10800000" flipV="1">
              <a:off x="2939828" y="5627540"/>
              <a:ext cx="766272" cy="321740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03648" y="2770434"/>
            <a:ext cx="3008837" cy="369332"/>
            <a:chOff x="1403648" y="2770434"/>
            <a:chExt cx="3008837" cy="369332"/>
          </a:xfrm>
        </p:grpSpPr>
        <p:sp>
          <p:nvSpPr>
            <p:cNvPr id="84" name="TextBox 83"/>
            <p:cNvSpPr txBox="1"/>
            <p:nvPr/>
          </p:nvSpPr>
          <p:spPr>
            <a:xfrm>
              <a:off x="1403648" y="2770434"/>
              <a:ext cx="2058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Restoration Ecology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85" name="Elbow Connector 84"/>
            <p:cNvCxnSpPr>
              <a:stCxn id="84" idx="3"/>
            </p:cNvCxnSpPr>
            <p:nvPr/>
          </p:nvCxnSpPr>
          <p:spPr>
            <a:xfrm>
              <a:off x="3462305" y="2955100"/>
              <a:ext cx="950180" cy="151765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5496" y="40200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</a:rPr>
              <a:t>A Research Wonderland?</a:t>
            </a:r>
            <a:endParaRPr lang="en-N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45783"/>
            <a:ext cx="3300828" cy="24748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83274"/>
            <a:ext cx="6770538" cy="2232248"/>
          </a:xfrm>
          <a:prstGeom prst="rect">
            <a:avLst/>
          </a:prstGeom>
          <a:ln w="19050">
            <a:noFill/>
          </a:ln>
          <a:effectLst>
            <a:softEdge rad="3175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671"/>
            <a:ext cx="7722781" cy="1957888"/>
          </a:xfrm>
          <a:prstGeom prst="rect">
            <a:avLst/>
          </a:prstGeom>
          <a:ln w="19050">
            <a:noFill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2313722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/>
              <a:t>What’s in the pool at the top?</a:t>
            </a:r>
          </a:p>
          <a:p>
            <a:pPr marL="285750" indent="-285750">
              <a:buFont typeface="Arial" pitchFamily="34" charset="0"/>
              <a:buChar char="•"/>
            </a:pPr>
            <a:endParaRPr lang="en-NZ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/>
              <a:t>What happens along this discharge?</a:t>
            </a:r>
          </a:p>
          <a:p>
            <a:pPr marL="285750" indent="-285750">
              <a:buFont typeface="Arial" pitchFamily="34" charset="0"/>
              <a:buChar char="•"/>
            </a:pPr>
            <a:endParaRPr lang="en-NZ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NZ" sz="2400" dirty="0" smtClean="0"/>
              <a:t>Is anything happening on the terrace?</a:t>
            </a:r>
            <a:endParaRPr lang="en-NZ" sz="2400" dirty="0"/>
          </a:p>
        </p:txBody>
      </p:sp>
      <p:sp>
        <p:nvSpPr>
          <p:cNvPr id="3" name="Right Arrow 2"/>
          <p:cNvSpPr/>
          <p:nvPr/>
        </p:nvSpPr>
        <p:spPr>
          <a:xfrm>
            <a:off x="5718967" y="836712"/>
            <a:ext cx="1584176" cy="64807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5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What I plan to do: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268761"/>
            <a:ext cx="4320480" cy="2592288"/>
          </a:xfrm>
        </p:spPr>
        <p:txBody>
          <a:bodyPr/>
          <a:lstStyle/>
          <a:p>
            <a:r>
              <a:rPr lang="en-NZ" dirty="0" smtClean="0"/>
              <a:t>Sample everywhere I can!</a:t>
            </a:r>
          </a:p>
          <a:p>
            <a:r>
              <a:rPr lang="en-NZ" dirty="0" smtClean="0"/>
              <a:t>Particular focus on the two known pools, but may explore further along the valley too</a:t>
            </a:r>
          </a:p>
          <a:p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5104"/>
            <a:ext cx="8951310" cy="20882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02" y="476672"/>
            <a:ext cx="4608512" cy="345638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10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777638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Waimangu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3450969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</a:t>
            </a:r>
            <a:r>
              <a:rPr lang="en-NZ" b="1" dirty="0" smtClean="0">
                <a:solidFill>
                  <a:schemeClr val="bg1"/>
                </a:solidFill>
              </a:rPr>
              <a:t>-o-</a:t>
            </a:r>
            <a:r>
              <a:rPr lang="en-NZ" b="1" dirty="0" err="1" smtClean="0">
                <a:solidFill>
                  <a:schemeClr val="bg1"/>
                </a:solidFill>
              </a:rPr>
              <a:t>Tapu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2852936"/>
            <a:ext cx="100811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Waikite</a:t>
            </a:r>
            <a:r>
              <a:rPr lang="en-NZ" b="1" dirty="0" smtClean="0">
                <a:solidFill>
                  <a:schemeClr val="bg1"/>
                </a:solidFill>
              </a:rPr>
              <a:t> 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8902" y="5301208"/>
            <a:ext cx="172819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Orakei-Korako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 algn="l"/>
            <a:r>
              <a:rPr lang="en-NZ" b="1" dirty="0" err="1" smtClean="0">
                <a:solidFill>
                  <a:schemeClr val="bg1"/>
                </a:solidFill>
              </a:rPr>
              <a:t>Orakei-Korako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84671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8" y="0"/>
            <a:ext cx="8229600" cy="1143000"/>
          </a:xfrm>
        </p:spPr>
        <p:txBody>
          <a:bodyPr/>
          <a:lstStyle/>
          <a:p>
            <a:pPr algn="l"/>
            <a:r>
              <a:rPr lang="en-NZ" dirty="0" smtClean="0"/>
              <a:t>Sampling at </a:t>
            </a:r>
            <a:r>
              <a:rPr lang="en-NZ" dirty="0" err="1" smtClean="0"/>
              <a:t>Orakei-Korako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97152"/>
            <a:ext cx="8229600" cy="1761059"/>
          </a:xfrm>
        </p:spPr>
        <p:txBody>
          <a:bodyPr>
            <a:normAutofit fontScale="92500" lnSpcReduction="20000"/>
          </a:bodyPr>
          <a:lstStyle/>
          <a:p>
            <a:r>
              <a:rPr lang="en-NZ" dirty="0" smtClean="0"/>
              <a:t>Very little known about </a:t>
            </a:r>
            <a:r>
              <a:rPr lang="en-NZ" dirty="0" err="1" smtClean="0"/>
              <a:t>Orakei-Korako</a:t>
            </a:r>
            <a:r>
              <a:rPr lang="en-NZ" dirty="0" smtClean="0"/>
              <a:t> features</a:t>
            </a:r>
          </a:p>
          <a:p>
            <a:r>
              <a:rPr lang="en-NZ" dirty="0" smtClean="0"/>
              <a:t>Hope to apply for a permit next week, but not optimistic (waiting for response from Department of Conservation)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528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96" y="44624"/>
            <a:ext cx="8229600" cy="1143000"/>
          </a:xfrm>
        </p:spPr>
        <p:txBody>
          <a:bodyPr/>
          <a:lstStyle/>
          <a:p>
            <a:pPr algn="l"/>
            <a:r>
              <a:rPr lang="en-NZ" dirty="0" smtClean="0"/>
              <a:t>And just in case you want more…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 smtClean="0"/>
              <a:t>The Waikato River:</a:t>
            </a:r>
          </a:p>
          <a:p>
            <a:pPr lvl="1"/>
            <a:r>
              <a:rPr lang="en-NZ" dirty="0" smtClean="0"/>
              <a:t>From </a:t>
            </a:r>
            <a:r>
              <a:rPr lang="en-NZ" dirty="0" err="1" smtClean="0"/>
              <a:t>Aratiatia</a:t>
            </a:r>
            <a:r>
              <a:rPr lang="en-NZ" dirty="0" smtClean="0"/>
              <a:t> downstream, As concentrations as high as 30 µg/L</a:t>
            </a:r>
          </a:p>
          <a:p>
            <a:pPr lvl="1"/>
            <a:r>
              <a:rPr lang="en-NZ" dirty="0" err="1" smtClean="0"/>
              <a:t>Macrophytes</a:t>
            </a:r>
            <a:r>
              <a:rPr lang="en-NZ" dirty="0" smtClean="0"/>
              <a:t> appear enriched in As (e.g. watercress, oxygen weed etc…)</a:t>
            </a:r>
          </a:p>
          <a:p>
            <a:pPr lvl="1"/>
            <a:r>
              <a:rPr lang="en-NZ" dirty="0" smtClean="0"/>
              <a:t>When lakes stratify, As concentrations can increase substantially at the bottom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3290" r="5101" b="3290"/>
          <a:stretch>
            <a:fillRect/>
          </a:stretch>
        </p:blipFill>
        <p:spPr bwMode="auto">
          <a:xfrm>
            <a:off x="5124023" y="1600200"/>
            <a:ext cx="3264401" cy="47861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88024" y="994376"/>
            <a:ext cx="3823437" cy="3442736"/>
            <a:chOff x="4788024" y="994376"/>
            <a:chExt cx="3823437" cy="34427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994376"/>
              <a:ext cx="3823437" cy="27415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urved Connector 7"/>
            <p:cNvCxnSpPr>
              <a:endCxn id="1027" idx="2"/>
            </p:cNvCxnSpPr>
            <p:nvPr/>
          </p:nvCxnSpPr>
          <p:spPr>
            <a:xfrm rot="16200000" flipV="1">
              <a:off x="6689426" y="3746225"/>
              <a:ext cx="701205" cy="680569"/>
            </a:xfrm>
            <a:prstGeom prst="curvedConnector3">
              <a:avLst/>
            </a:prstGeom>
            <a:ln w="44450">
              <a:gradFill>
                <a:gsLst>
                  <a:gs pos="0">
                    <a:schemeClr val="bg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5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NZ" dirty="0" smtClean="0"/>
              <a:t>Final Thoughts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dirty="0" smtClean="0"/>
              <a:t>There is a lot that can be done!</a:t>
            </a:r>
          </a:p>
          <a:p>
            <a:r>
              <a:rPr lang="en-NZ" dirty="0"/>
              <a:t>At present, a lot of potential, </a:t>
            </a:r>
            <a:r>
              <a:rPr lang="en-NZ" dirty="0" smtClean="0"/>
              <a:t>but </a:t>
            </a:r>
            <a:r>
              <a:rPr lang="en-NZ" dirty="0"/>
              <a:t>interest is growing </a:t>
            </a:r>
            <a:r>
              <a:rPr lang="en-NZ" dirty="0" smtClean="0"/>
              <a:t>(so we </a:t>
            </a:r>
            <a:r>
              <a:rPr lang="en-NZ" dirty="0"/>
              <a:t>should get in soon</a:t>
            </a:r>
            <a:r>
              <a:rPr lang="en-NZ" dirty="0" smtClean="0"/>
              <a:t>)</a:t>
            </a:r>
          </a:p>
          <a:p>
            <a:r>
              <a:rPr lang="en-NZ" dirty="0" smtClean="0"/>
              <a:t>Problems?</a:t>
            </a:r>
          </a:p>
          <a:p>
            <a:pPr lvl="1"/>
            <a:r>
              <a:rPr lang="en-NZ" dirty="0" smtClean="0"/>
              <a:t>NZ is quite far away</a:t>
            </a:r>
          </a:p>
          <a:p>
            <a:pPr lvl="1"/>
            <a:r>
              <a:rPr lang="en-NZ" dirty="0" smtClean="0"/>
              <a:t>Getting samples back intact may also be a challenge</a:t>
            </a:r>
          </a:p>
          <a:p>
            <a:r>
              <a:rPr lang="en-NZ" dirty="0" smtClean="0"/>
              <a:t>Solution</a:t>
            </a:r>
          </a:p>
          <a:p>
            <a:pPr lvl="1"/>
            <a:r>
              <a:rPr lang="en-NZ" dirty="0" smtClean="0"/>
              <a:t>Treat work in NZ like you would Bangladesh rather than Yellowstone – i.e. come for a while, not just a week or two</a:t>
            </a:r>
          </a:p>
        </p:txBody>
      </p:sp>
    </p:spTree>
    <p:extLst>
      <p:ext uri="{BB962C8B-B14F-4D97-AF65-F5344CB8AC3E}">
        <p14:creationId xmlns:p14="http://schemas.microsoft.com/office/powerpoint/2010/main" val="33612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8" y="0"/>
            <a:ext cx="8229600" cy="926976"/>
          </a:xfrm>
        </p:spPr>
        <p:txBody>
          <a:bodyPr tIns="0"/>
          <a:lstStyle/>
          <a:p>
            <a:pPr algn="l"/>
            <a:r>
              <a:rPr lang="en-NZ" dirty="0" smtClean="0"/>
              <a:t>A Dynamic </a:t>
            </a:r>
            <a:r>
              <a:rPr lang="en-NZ" dirty="0"/>
              <a:t>E</a:t>
            </a:r>
            <a:r>
              <a:rPr lang="en-NZ" dirty="0" smtClean="0"/>
              <a:t>nvironment</a:t>
            </a:r>
            <a:endParaRPr lang="en-N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1" y="4078177"/>
            <a:ext cx="3589474" cy="23969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48" y="3991724"/>
            <a:ext cx="3810000" cy="26289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21" y="1022711"/>
            <a:ext cx="2202014" cy="275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74" y="1022711"/>
            <a:ext cx="3654574" cy="2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9" y="288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>
                <a:solidFill>
                  <a:schemeClr val="bg1"/>
                </a:solidFill>
              </a:rPr>
              <a:t>New Zealand’s North Island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733256"/>
            <a:ext cx="8229600" cy="908720"/>
          </a:xfrm>
        </p:spPr>
        <p:txBody>
          <a:bodyPr tIns="0" bIns="0"/>
          <a:lstStyle/>
          <a:p>
            <a:pPr algn="r"/>
            <a:r>
              <a:rPr lang="en-NZ" b="1" dirty="0" smtClean="0">
                <a:solidFill>
                  <a:schemeClr val="bg1"/>
                </a:solidFill>
              </a:rPr>
              <a:t>The </a:t>
            </a:r>
            <a:r>
              <a:rPr lang="en-NZ" b="1" dirty="0" err="1" smtClean="0">
                <a:solidFill>
                  <a:schemeClr val="bg1"/>
                </a:solidFill>
              </a:rPr>
              <a:t>Taupo</a:t>
            </a:r>
            <a:r>
              <a:rPr lang="en-NZ" b="1" dirty="0" smtClean="0">
                <a:solidFill>
                  <a:schemeClr val="bg1"/>
                </a:solidFill>
              </a:rPr>
              <a:t> Volcanic Zone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>
                <a:solidFill>
                  <a:schemeClr val="bg1"/>
                </a:solidFill>
              </a:rPr>
              <a:t>Sampling Areas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1777638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Waimangu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3450969"/>
            <a:ext cx="136815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</a:t>
            </a:r>
            <a:r>
              <a:rPr lang="en-NZ" b="1" dirty="0" smtClean="0">
                <a:solidFill>
                  <a:schemeClr val="bg1"/>
                </a:solidFill>
              </a:rPr>
              <a:t>-o-</a:t>
            </a:r>
            <a:r>
              <a:rPr lang="en-NZ" b="1" dirty="0" err="1" smtClean="0">
                <a:solidFill>
                  <a:schemeClr val="bg1"/>
                </a:solidFill>
              </a:rPr>
              <a:t>Tapu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2852936"/>
            <a:ext cx="100811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Waikite</a:t>
            </a:r>
            <a:r>
              <a:rPr lang="en-NZ" b="1" dirty="0" smtClean="0">
                <a:solidFill>
                  <a:schemeClr val="bg1"/>
                </a:solidFill>
              </a:rPr>
              <a:t> </a:t>
            </a:r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8902" y="5301208"/>
            <a:ext cx="1728192" cy="369332"/>
          </a:xfrm>
          <a:prstGeom prst="rect">
            <a:avLst/>
          </a:prstGeom>
          <a:solidFill>
            <a:schemeClr val="tx1">
              <a:alpha val="3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NZ" b="1" dirty="0" err="1" smtClean="0">
                <a:solidFill>
                  <a:schemeClr val="bg1"/>
                </a:solidFill>
              </a:rPr>
              <a:t>Orakei-Korako</a:t>
            </a:r>
            <a:endParaRPr lang="en-N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79512" y="908850"/>
            <a:ext cx="5940660" cy="3196367"/>
            <a:chOff x="179512" y="908850"/>
            <a:chExt cx="5940660" cy="3196367"/>
          </a:xfrm>
        </p:grpSpPr>
        <p:cxnSp>
          <p:nvCxnSpPr>
            <p:cNvPr id="9" name="Straight Connector 8"/>
            <p:cNvCxnSpPr>
              <a:endCxn id="10" idx="0"/>
            </p:cNvCxnSpPr>
            <p:nvPr/>
          </p:nvCxnSpPr>
          <p:spPr>
            <a:xfrm>
              <a:off x="4441335" y="908851"/>
              <a:ext cx="1570825" cy="294294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904148" y="3851797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7" name="Straight Connector 46"/>
            <p:cNvCxnSpPr>
              <a:endCxn id="10" idx="4"/>
            </p:cNvCxnSpPr>
            <p:nvPr/>
          </p:nvCxnSpPr>
          <p:spPr>
            <a:xfrm flipV="1">
              <a:off x="4405927" y="4067821"/>
              <a:ext cx="1606233" cy="3739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08850"/>
              <a:ext cx="4261823" cy="3196367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2902180" y="1181709"/>
            <a:ext cx="5892138" cy="3429001"/>
            <a:chOff x="2902180" y="1181709"/>
            <a:chExt cx="5892138" cy="3429001"/>
          </a:xfrm>
        </p:grpSpPr>
        <p:sp>
          <p:nvSpPr>
            <p:cNvPr id="14" name="Oval 13"/>
            <p:cNvSpPr/>
            <p:nvPr/>
          </p:nvSpPr>
          <p:spPr>
            <a:xfrm>
              <a:off x="2902180" y="3125008"/>
              <a:ext cx="635028" cy="592023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5" name="Straight Connector 44"/>
            <p:cNvCxnSpPr>
              <a:stCxn id="14" idx="7"/>
            </p:cNvCxnSpPr>
            <p:nvPr/>
          </p:nvCxnSpPr>
          <p:spPr>
            <a:xfrm flipV="1">
              <a:off x="3444210" y="1201268"/>
              <a:ext cx="778108" cy="2010440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4" idx="5"/>
            </p:cNvCxnSpPr>
            <p:nvPr/>
          </p:nvCxnSpPr>
          <p:spPr>
            <a:xfrm>
              <a:off x="3444210" y="3630331"/>
              <a:ext cx="778108" cy="98037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318" y="1181709"/>
              <a:ext cx="4572000" cy="3429000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316318" y="1131276"/>
            <a:ext cx="3391586" cy="3082127"/>
            <a:chOff x="316318" y="1131276"/>
            <a:chExt cx="3391586" cy="3082127"/>
          </a:xfrm>
        </p:grpSpPr>
        <p:cxnSp>
          <p:nvCxnSpPr>
            <p:cNvPr id="11" name="Straight Connector 10"/>
            <p:cNvCxnSpPr>
              <a:endCxn id="12" idx="2"/>
            </p:cNvCxnSpPr>
            <p:nvPr/>
          </p:nvCxnSpPr>
          <p:spPr>
            <a:xfrm>
              <a:off x="316318" y="3081996"/>
              <a:ext cx="2887530" cy="865419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3203848" y="3681426"/>
              <a:ext cx="504056" cy="531977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3" name="Straight Connector 12"/>
            <p:cNvCxnSpPr>
              <a:stCxn id="12" idx="0"/>
            </p:cNvCxnSpPr>
            <p:nvPr/>
          </p:nvCxnSpPr>
          <p:spPr>
            <a:xfrm flipH="1" flipV="1">
              <a:off x="2917278" y="3081996"/>
              <a:ext cx="538598" cy="599430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18" y="1131276"/>
              <a:ext cx="2600960" cy="1950720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67" name="Group 66"/>
          <p:cNvGrpSpPr/>
          <p:nvPr/>
        </p:nvGrpSpPr>
        <p:grpSpPr>
          <a:xfrm>
            <a:off x="2917278" y="452746"/>
            <a:ext cx="5991298" cy="3376987"/>
            <a:chOff x="2917278" y="452746"/>
            <a:chExt cx="5991298" cy="337698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927" y="452746"/>
              <a:ext cx="4502649" cy="3376987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66" name="Curved Connector 65"/>
            <p:cNvCxnSpPr>
              <a:stCxn id="51" idx="3"/>
              <a:endCxn id="52" idx="1"/>
            </p:cNvCxnSpPr>
            <p:nvPr/>
          </p:nvCxnSpPr>
          <p:spPr>
            <a:xfrm>
              <a:off x="2917278" y="2106636"/>
              <a:ext cx="1488649" cy="34604"/>
            </a:xfrm>
            <a:prstGeom prst="curvedConnector3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68856" y="810887"/>
            <a:ext cx="5808916" cy="5778781"/>
            <a:chOff x="351654" y="614130"/>
            <a:chExt cx="5808916" cy="57787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0000">
              <a:off x="441077" y="614130"/>
              <a:ext cx="3547609" cy="2660707"/>
            </a:xfrm>
            <a:prstGeom prst="rect">
              <a:avLst/>
            </a:prstGeom>
            <a:ln>
              <a:gradFill>
                <a:gsLst>
                  <a:gs pos="0">
                    <a:schemeClr val="tx1"/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54" y="4016647"/>
              <a:ext cx="3168352" cy="2376264"/>
            </a:xfrm>
            <a:prstGeom prst="rect">
              <a:avLst/>
            </a:prstGeom>
          </p:spPr>
        </p:pic>
        <p:cxnSp>
          <p:nvCxnSpPr>
            <p:cNvPr id="22" name="Curved Connector 21"/>
            <p:cNvCxnSpPr>
              <a:stCxn id="6" idx="0"/>
              <a:endCxn id="5" idx="3"/>
            </p:cNvCxnSpPr>
            <p:nvPr/>
          </p:nvCxnSpPr>
          <p:spPr>
            <a:xfrm rot="16200000" flipV="1">
              <a:off x="4753716" y="-30052"/>
              <a:ext cx="372292" cy="2441417"/>
            </a:xfrm>
            <a:prstGeom prst="curvedConnector2">
              <a:avLst/>
            </a:prstGeom>
            <a:ln w="31750">
              <a:gradFill>
                <a:gsLst>
                  <a:gs pos="2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5400000" scaled="0"/>
              </a:gra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>
              <a:stCxn id="6" idx="2"/>
              <a:endCxn id="3" idx="3"/>
            </p:cNvCxnSpPr>
            <p:nvPr/>
          </p:nvCxnSpPr>
          <p:spPr>
            <a:xfrm rot="5400000">
              <a:off x="4114432" y="3158641"/>
              <a:ext cx="1451712" cy="2640564"/>
            </a:xfrm>
            <a:prstGeom prst="curvedConnector2">
              <a:avLst/>
            </a:prstGeom>
            <a:ln w="31750">
              <a:gradFill>
                <a:gsLst>
                  <a:gs pos="2200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5400000" scaled="0"/>
              </a:gra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748089" y="1573560"/>
            <a:ext cx="4013859" cy="2376264"/>
            <a:chOff x="3964698" y="440669"/>
            <a:chExt cx="4013859" cy="23762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205" y="440669"/>
              <a:ext cx="3168352" cy="2376264"/>
            </a:xfrm>
            <a:prstGeom prst="rect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cxnSp>
          <p:nvCxnSpPr>
            <p:cNvPr id="7" name="Straight Connector 6"/>
            <p:cNvCxnSpPr>
              <a:stCxn id="8" idx="0"/>
            </p:cNvCxnSpPr>
            <p:nvPr/>
          </p:nvCxnSpPr>
          <p:spPr>
            <a:xfrm flipV="1">
              <a:off x="4072710" y="440669"/>
              <a:ext cx="732434" cy="1623446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3964698" y="2064115"/>
              <a:ext cx="216024" cy="216024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5" name="Straight Connector 14"/>
            <p:cNvCxnSpPr>
              <a:endCxn id="8" idx="4"/>
            </p:cNvCxnSpPr>
            <p:nvPr/>
          </p:nvCxnSpPr>
          <p:spPr>
            <a:xfrm flipH="1" flipV="1">
              <a:off x="4072710" y="2280139"/>
              <a:ext cx="732434" cy="536794"/>
            </a:xfrm>
            <a:prstGeom prst="line">
              <a:avLst/>
            </a:prstGeom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" y="0"/>
            <a:ext cx="8229600" cy="1143000"/>
          </a:xfrm>
        </p:spPr>
        <p:txBody>
          <a:bodyPr/>
          <a:lstStyle/>
          <a:p>
            <a:pPr algn="l"/>
            <a:r>
              <a:rPr lang="en-NZ" b="1" dirty="0" err="1" smtClean="0">
                <a:solidFill>
                  <a:schemeClr val="bg1"/>
                </a:solidFill>
              </a:rPr>
              <a:t>Wai</a:t>
            </a:r>
            <a:r>
              <a:rPr lang="en-NZ" b="1" dirty="0" smtClean="0">
                <a:solidFill>
                  <a:schemeClr val="bg1"/>
                </a:solidFill>
              </a:rPr>
              <a:t>-O-</a:t>
            </a:r>
            <a:r>
              <a:rPr lang="en-NZ" b="1" dirty="0" err="1" smtClean="0">
                <a:solidFill>
                  <a:schemeClr val="bg1"/>
                </a:solidFill>
              </a:rPr>
              <a:t>Tapu</a:t>
            </a:r>
            <a:endParaRPr lang="en-NZ" b="1" dirty="0">
              <a:solidFill>
                <a:schemeClr val="bg1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74351" y="1407241"/>
            <a:ext cx="6169857" cy="4254007"/>
            <a:chOff x="81658" y="1387413"/>
            <a:chExt cx="6169857" cy="4254007"/>
          </a:xfrm>
        </p:grpSpPr>
        <p:sp>
          <p:nvSpPr>
            <p:cNvPr id="44" name="Oval 43"/>
            <p:cNvSpPr/>
            <p:nvPr/>
          </p:nvSpPr>
          <p:spPr>
            <a:xfrm>
              <a:off x="6035491" y="4209418"/>
              <a:ext cx="216024" cy="21602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8" name="Straight Connector 47"/>
            <p:cNvCxnSpPr>
              <a:endCxn id="44" idx="4"/>
            </p:cNvCxnSpPr>
            <p:nvPr/>
          </p:nvCxnSpPr>
          <p:spPr>
            <a:xfrm flipV="1">
              <a:off x="5752897" y="4425442"/>
              <a:ext cx="390606" cy="121597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44" idx="0"/>
            </p:cNvCxnSpPr>
            <p:nvPr/>
          </p:nvCxnSpPr>
          <p:spPr>
            <a:xfrm>
              <a:off x="5752897" y="1387413"/>
              <a:ext cx="390606" cy="28220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8" y="1387990"/>
              <a:ext cx="5671239" cy="425343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872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315"/>
            <a:ext cx="8229600" cy="1143000"/>
          </a:xfrm>
        </p:spPr>
        <p:txBody>
          <a:bodyPr/>
          <a:lstStyle/>
          <a:p>
            <a:pPr algn="l"/>
            <a:r>
              <a:rPr lang="en-NZ" b="1" dirty="0" smtClean="0"/>
              <a:t>Champagne Pool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3501008"/>
            <a:ext cx="8496944" cy="3168352"/>
          </a:xfrm>
        </p:spPr>
        <p:txBody>
          <a:bodyPr>
            <a:normAutofit fontScale="85000" lnSpcReduction="20000"/>
          </a:bodyPr>
          <a:lstStyle/>
          <a:p>
            <a:r>
              <a:rPr lang="en-NZ" dirty="0" smtClean="0"/>
              <a:t>75 </a:t>
            </a:r>
            <a:r>
              <a:rPr lang="en-NZ" baseline="30000" dirty="0" err="1" smtClean="0"/>
              <a:t>o</a:t>
            </a:r>
            <a:r>
              <a:rPr lang="en-NZ" dirty="0" err="1" smtClean="0"/>
              <a:t>C</a:t>
            </a:r>
            <a:endParaRPr lang="en-NZ" dirty="0" smtClean="0"/>
          </a:p>
          <a:p>
            <a:r>
              <a:rPr lang="en-NZ" dirty="0" smtClean="0"/>
              <a:t>Alkali-chloride pool (</a:t>
            </a:r>
            <a:r>
              <a:rPr lang="en-NZ" dirty="0" err="1" smtClean="0"/>
              <a:t>Cl</a:t>
            </a:r>
            <a:r>
              <a:rPr lang="en-NZ" dirty="0" smtClean="0"/>
              <a:t> about 2000 mg/L; pH 5.5-6.5 at surface)</a:t>
            </a:r>
          </a:p>
          <a:p>
            <a:r>
              <a:rPr lang="en-NZ" dirty="0" smtClean="0"/>
              <a:t>Very high As concentrations (&gt;5 mg/L)</a:t>
            </a:r>
          </a:p>
          <a:p>
            <a:r>
              <a:rPr lang="en-NZ" dirty="0" smtClean="0"/>
              <a:t>Probably high </a:t>
            </a:r>
            <a:r>
              <a:rPr lang="en-NZ" dirty="0" err="1" smtClean="0"/>
              <a:t>sulfide</a:t>
            </a:r>
            <a:r>
              <a:rPr lang="en-NZ" dirty="0" smtClean="0"/>
              <a:t> concentrations (not measured in a long time</a:t>
            </a:r>
            <a:r>
              <a:rPr lang="en-NZ" dirty="0"/>
              <a:t>;</a:t>
            </a:r>
            <a:r>
              <a:rPr lang="en-NZ" dirty="0" smtClean="0"/>
              <a:t> </a:t>
            </a:r>
            <a:r>
              <a:rPr lang="en-NZ" dirty="0" err="1" smtClean="0"/>
              <a:t>sulfate</a:t>
            </a:r>
            <a:r>
              <a:rPr lang="en-NZ" dirty="0" smtClean="0"/>
              <a:t> 165 mg/L)</a:t>
            </a:r>
          </a:p>
          <a:p>
            <a:r>
              <a:rPr lang="en-NZ" dirty="0" smtClean="0"/>
              <a:t>Low </a:t>
            </a:r>
            <a:r>
              <a:rPr lang="en-NZ" dirty="0" err="1" smtClean="0"/>
              <a:t>Sb</a:t>
            </a:r>
            <a:r>
              <a:rPr lang="en-NZ" dirty="0" smtClean="0"/>
              <a:t> at surface (at depth?)</a:t>
            </a:r>
          </a:p>
          <a:p>
            <a:r>
              <a:rPr lang="en-NZ" dirty="0" smtClean="0"/>
              <a:t>Precipitate weight % </a:t>
            </a:r>
            <a:r>
              <a:rPr lang="en-NZ" dirty="0" err="1" smtClean="0"/>
              <a:t>Sb</a:t>
            </a:r>
            <a:r>
              <a:rPr lang="en-NZ" dirty="0" smtClean="0"/>
              <a:t> and As (with Au, Hg, </a:t>
            </a:r>
            <a:r>
              <a:rPr lang="en-NZ" dirty="0" err="1" smtClean="0"/>
              <a:t>Te</a:t>
            </a:r>
            <a:r>
              <a:rPr lang="en-NZ" dirty="0" smtClean="0"/>
              <a:t> high too)</a:t>
            </a:r>
          </a:p>
          <a:p>
            <a:r>
              <a:rPr lang="en-NZ" dirty="0" smtClean="0"/>
              <a:t>Discharge has higher concentrations of metalloids than pool itself (during the day)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76" y="260648"/>
            <a:ext cx="4762656" cy="317192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240360" cy="243027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463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pPr algn="l"/>
            <a:r>
              <a:rPr lang="en-NZ" b="1" dirty="0" err="1" smtClean="0"/>
              <a:t>Sb</a:t>
            </a:r>
            <a:r>
              <a:rPr lang="en-NZ" b="1" dirty="0" smtClean="0"/>
              <a:t> by day</a:t>
            </a:r>
            <a:endParaRPr lang="en-NZ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" y="1268547"/>
            <a:ext cx="826255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" y="1268547"/>
            <a:ext cx="826255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" y="1268547"/>
            <a:ext cx="826255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" y="1268547"/>
            <a:ext cx="826255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" y="1268760"/>
            <a:ext cx="826255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4766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09:00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7554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C000"/>
                </a:solidFill>
              </a:rPr>
              <a:t>11:30</a:t>
            </a:r>
            <a:endParaRPr lang="en-NZ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10434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3">
                    <a:lumMod val="75000"/>
                  </a:schemeClr>
                </a:solidFill>
              </a:rPr>
              <a:t>13:00</a:t>
            </a:r>
            <a:endParaRPr lang="en-NZ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13314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14:30</a:t>
            </a:r>
            <a:endParaRPr lang="en-N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16195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4"/>
                </a:solidFill>
              </a:rPr>
              <a:t>16:00</a:t>
            </a:r>
            <a:endParaRPr lang="en-NZ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1886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Time</a:t>
            </a:r>
            <a:endParaRPr lang="en-NZ" dirty="0"/>
          </a:p>
        </p:txBody>
      </p:sp>
      <p:sp>
        <p:nvSpPr>
          <p:cNvPr id="5" name="Rounded Rectangle 4"/>
          <p:cNvSpPr/>
          <p:nvPr/>
        </p:nvSpPr>
        <p:spPr>
          <a:xfrm>
            <a:off x="6516216" y="188640"/>
            <a:ext cx="1080120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748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0" grpId="0"/>
      <p:bldP spid="10" grpId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623</Words>
  <Application>Microsoft Office PowerPoint</Application>
  <PresentationFormat>On-screen Show (4:3)</PresentationFormat>
  <Paragraphs>106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Waiwera Aotearoa</vt:lpstr>
      <vt:lpstr>PowerPoint Presentation</vt:lpstr>
      <vt:lpstr>A Dynamic Environment</vt:lpstr>
      <vt:lpstr>New Zealand’s North Island</vt:lpstr>
      <vt:lpstr>The Taupo Volcanic Zone</vt:lpstr>
      <vt:lpstr>Sampling Areas</vt:lpstr>
      <vt:lpstr>Wai-O-Tapu</vt:lpstr>
      <vt:lpstr>Champagne Pool</vt:lpstr>
      <vt:lpstr>Sb by day</vt:lpstr>
      <vt:lpstr>Alum Lake</vt:lpstr>
      <vt:lpstr>What I plan to do:</vt:lpstr>
      <vt:lpstr>What could be done?</vt:lpstr>
      <vt:lpstr>PowerPoint Presentation</vt:lpstr>
      <vt:lpstr>Ō-tū-kapua-rangi and Te Tarata</vt:lpstr>
      <vt:lpstr>Waimangu</vt:lpstr>
      <vt:lpstr>Lake Rotomahana</vt:lpstr>
      <vt:lpstr>What I plan to do:</vt:lpstr>
      <vt:lpstr>PowerPoint Presentation</vt:lpstr>
      <vt:lpstr>Waikite Valley</vt:lpstr>
      <vt:lpstr>PowerPoint Presentation</vt:lpstr>
      <vt:lpstr>What I plan to do:</vt:lpstr>
      <vt:lpstr>PowerPoint Presentation</vt:lpstr>
      <vt:lpstr>Orakei-Korako</vt:lpstr>
      <vt:lpstr>Sampling at Orakei-Korako</vt:lpstr>
      <vt:lpstr>And just in case you want more…</vt:lpstr>
      <vt:lpstr>Final Thoughts</vt:lpstr>
    </vt:vector>
  </TitlesOfParts>
  <Company>Universität Bayreuth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Aotearoa</dc:title>
  <dc:creator>Nathaniel Wilson</dc:creator>
  <cp:lastModifiedBy>Nathaniel Wilson</cp:lastModifiedBy>
  <cp:revision>51</cp:revision>
  <dcterms:created xsi:type="dcterms:W3CDTF">2010-11-12T14:33:21Z</dcterms:created>
  <dcterms:modified xsi:type="dcterms:W3CDTF">2010-11-26T12:06:32Z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